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328" r:id="rId2"/>
    <p:sldId id="256" r:id="rId3"/>
    <p:sldId id="313" r:id="rId4"/>
    <p:sldId id="293" r:id="rId5"/>
    <p:sldId id="257" r:id="rId6"/>
    <p:sldId id="258" r:id="rId7"/>
    <p:sldId id="259" r:id="rId8"/>
    <p:sldId id="260" r:id="rId9"/>
    <p:sldId id="261" r:id="rId10"/>
    <p:sldId id="262" r:id="rId11"/>
    <p:sldId id="263" r:id="rId12"/>
    <p:sldId id="341" r:id="rId13"/>
    <p:sldId id="336" r:id="rId14"/>
    <p:sldId id="332" r:id="rId15"/>
    <p:sldId id="333" r:id="rId16"/>
    <p:sldId id="334" r:id="rId17"/>
    <p:sldId id="335" r:id="rId18"/>
    <p:sldId id="311" r:id="rId19"/>
    <p:sldId id="326" r:id="rId20"/>
    <p:sldId id="340" r:id="rId21"/>
    <p:sldId id="325" r:id="rId22"/>
    <p:sldId id="327" r:id="rId23"/>
    <p:sldId id="337" r:id="rId24"/>
    <p:sldId id="338" r:id="rId25"/>
    <p:sldId id="339" r:id="rId26"/>
    <p:sldId id="324" r:id="rId27"/>
    <p:sldId id="329" r:id="rId28"/>
    <p:sldId id="331" r:id="rId29"/>
    <p:sldId id="315" r:id="rId30"/>
    <p:sldId id="320" r:id="rId31"/>
    <p:sldId id="321" r:id="rId32"/>
    <p:sldId id="322" r:id="rId33"/>
    <p:sldId id="271" r:id="rId34"/>
    <p:sldId id="272" r:id="rId35"/>
    <p:sldId id="306" r:id="rId36"/>
    <p:sldId id="307" r:id="rId37"/>
    <p:sldId id="308" r:id="rId38"/>
    <p:sldId id="309" r:id="rId39"/>
    <p:sldId id="310" r:id="rId40"/>
    <p:sldId id="296" r:id="rId41"/>
    <p:sldId id="304" r:id="rId42"/>
    <p:sldId id="295" r:id="rId43"/>
    <p:sldId id="297" r:id="rId44"/>
    <p:sldId id="298" r:id="rId45"/>
    <p:sldId id="301" r:id="rId46"/>
    <p:sldId id="302" r:id="rId47"/>
    <p:sldId id="303" r:id="rId48"/>
    <p:sldId id="299" r:id="rId49"/>
    <p:sldId id="300" r:id="rId50"/>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1"/>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167" autoAdjust="0"/>
  </p:normalViewPr>
  <p:slideViewPr>
    <p:cSldViewPr>
      <p:cViewPr>
        <p:scale>
          <a:sx n="80" d="100"/>
          <a:sy n="80" d="100"/>
        </p:scale>
        <p:origin x="-630"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Thank you for attending this session about bike trainers.</a:t>
            </a:r>
            <a:endParaRPr lang="en-US" dirty="0" smtClean="0"/>
          </a:p>
          <a:p>
            <a:pPr lvl="1"/>
            <a:r>
              <a:rPr lang="en-US" baseline="0" dirty="0" smtClean="0"/>
              <a:t>This article describes how I got my brain injury.</a:t>
            </a:r>
          </a:p>
          <a:p>
            <a:pPr lvl="1"/>
            <a:r>
              <a:rPr lang="en-US" baseline="0" dirty="0" smtClean="0"/>
              <a:t>Note:  I lived in Ohio at the time</a:t>
            </a:r>
          </a:p>
          <a:p>
            <a:pPr lvl="1"/>
            <a:r>
              <a:rPr lang="en-US" baseline="0" dirty="0" smtClean="0"/>
              <a:t>Note:  I am cyclist;  I have completed a 200 km ride in Europe;  I biked on a </a:t>
            </a:r>
            <a:r>
              <a:rPr lang="en-US" b="1" baseline="0" dirty="0" smtClean="0"/>
              <a:t>relay</a:t>
            </a:r>
            <a:r>
              <a:rPr lang="en-US" baseline="0" dirty="0" smtClean="0"/>
              <a:t> team that won an Olympic Triathlon in Vermilion Ohio.</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12</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13</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a:t>
            </a:r>
            <a:r>
              <a:rPr lang="en-US" b="1" baseline="0" dirty="0" smtClean="0"/>
              <a:t>SLIDE 34 </a:t>
            </a:r>
            <a:r>
              <a:rPr lang="en-US" baseline="0" dirty="0" smtClean="0"/>
              <a:t>[not shown]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14</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18</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19</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24</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25</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26</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35</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36</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37</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en.wikipedia.org/wiki/Flight_control_surfac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00.png"/><Relationship Id="rId10" Type="http://schemas.openxmlformats.org/officeDocument/2006/relationships/slide" Target="slide31.xml"/><Relationship Id="rId4" Type="http://schemas.openxmlformats.org/officeDocument/2006/relationships/image" Target="../media/image90.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0.png"/><Relationship Id="rId7"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hyperlink" Target="https://www.dcmembers.com/skrommel/download/showof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0.wmf"/><Relationship Id="rId5" Type="http://schemas.openxmlformats.org/officeDocument/2006/relationships/oleObject" Target="../embeddings/oleObject2.bin"/><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3.wmf"/><Relationship Id="rId5" Type="http://schemas.openxmlformats.org/officeDocument/2006/relationships/package" Target="../embeddings/Microsoft_Excel_Worksheet1.xlsx"/><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5.wmf"/><Relationship Id="rId4"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244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427024" y="3597275"/>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2667000" cy="333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Tree>
    <p:extLst>
      <p:ext uri="{BB962C8B-B14F-4D97-AF65-F5344CB8AC3E}">
        <p14:creationId xmlns:p14="http://schemas.microsoft.com/office/powerpoint/2010/main" val="816021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87312" y="244475"/>
            <a:ext cx="9220200" cy="1683623"/>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What is an Arduino?</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312840"/>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2862322"/>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control</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Rudder	yaw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5740546" cy="2308324"/>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a:t>c</a:t>
            </a:r>
            <a:r>
              <a:rPr lang="en-US" dirty="0" smtClean="0"/>
              <a:t>onstants</a:t>
            </a:r>
          </a:p>
          <a:p>
            <a:pPr lvl="1"/>
            <a:r>
              <a:rPr lang="en-US" dirty="0" smtClean="0"/>
              <a:t>data sent by the speed sensor</a:t>
            </a:r>
          </a:p>
          <a:p>
            <a:pPr lvl="1"/>
            <a:r>
              <a:rPr lang="en-US" dirty="0" smtClean="0"/>
              <a:t>approximate speed calculation</a:t>
            </a:r>
          </a:p>
          <a:p>
            <a:pPr lvl="1"/>
            <a:r>
              <a:rPr lang="en-US" dirty="0" smtClean="0"/>
              <a:t>throttle axis position calculation</a:t>
            </a:r>
          </a:p>
          <a:p>
            <a:pPr lvl="1"/>
            <a:endParaRPr lang="en-US" dirty="0"/>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244475"/>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244475"/>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1475212"/>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1475212"/>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736284"/>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736284"/>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214140"/>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214140"/>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2953068"/>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2953068"/>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3444875"/>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3444875"/>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243572"/>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1598771"/>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1598771"/>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675441"/>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337699"/>
            <a:ext cx="5185715" cy="369332"/>
          </a:xfrm>
          <a:prstGeom prst="rect">
            <a:avLst/>
          </a:prstGeom>
          <a:noFill/>
        </p:spPr>
        <p:txBody>
          <a:bodyPr wrap="none" rtlCol="0">
            <a:spAutoFit/>
          </a:bodyPr>
          <a:lstStyle/>
          <a:p>
            <a:r>
              <a:rPr lang="en-US" dirty="0" smtClean="0"/>
              <a:t>You pick this constant…help on this </a:t>
            </a:r>
            <a:r>
              <a:rPr lang="en-US" dirty="0" smtClean="0">
                <a:hlinkClick r:id="rId10" action="ppaction://hlinksldjump"/>
              </a:rPr>
              <a:t>Slide</a:t>
            </a:r>
            <a:r>
              <a:rPr lang="en-US" dirty="0" smtClean="0"/>
              <a:t> [Not shown]</a:t>
            </a:r>
            <a:endParaRPr lang="en-US" dirty="0"/>
          </a:p>
        </p:txBody>
      </p:sp>
      <p:sp>
        <p:nvSpPr>
          <p:cNvPr id="13" name="TextBox 12"/>
          <p:cNvSpPr txBox="1"/>
          <p:nvPr/>
        </p:nvSpPr>
        <p:spPr>
          <a:xfrm>
            <a:off x="3305745" y="3137734"/>
            <a:ext cx="3686458" cy="369332"/>
          </a:xfrm>
          <a:prstGeom prst="rect">
            <a:avLst/>
          </a:prstGeom>
          <a:noFill/>
        </p:spPr>
        <p:txBody>
          <a:bodyPr wrap="none" rtlCol="0">
            <a:spAutoFit/>
          </a:bodyPr>
          <a:lstStyle/>
          <a:p>
            <a:r>
              <a:rPr lang="en-US" dirty="0" smtClean="0"/>
              <a:t>This is the highest resolution possible</a:t>
            </a:r>
            <a:endParaRPr lang="en-US" dirty="0"/>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930275"/>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930275"/>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1692275"/>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1692275"/>
                <a:ext cx="7089954" cy="675057"/>
              </a:xfrm>
              <a:prstGeom prst="rect">
                <a:avLst/>
              </a:prstGeom>
              <a:blipFill rotWithShape="1">
                <a:blip r:embed="rId4"/>
                <a:stretch>
                  <a:fillRect l="-774" t="-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055947"/>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055947"/>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2455865"/>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2455865"/>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3968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396875"/>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1400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140075"/>
                <a:ext cx="2426177" cy="369332"/>
              </a:xfrm>
              <a:prstGeom prst="rect">
                <a:avLst/>
              </a:prstGeom>
              <a:blipFill rotWithShape="1">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7212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236" y="244475"/>
                <a:ext cx="10261014" cy="85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236" y="244475"/>
                <a:ext cx="10261014" cy="85991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13619"/>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13619"/>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235075"/>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235075"/>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1788147"/>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1788147"/>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210172"/>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210172"/>
                <a:ext cx="6451317" cy="390748"/>
              </a:xfrm>
              <a:prstGeom prst="rect">
                <a:avLst/>
              </a:prstGeom>
              <a:blipFill rotWithShape="1">
                <a:blip r:embed="rId7"/>
                <a:stretch>
                  <a:fillRect b="-7813"/>
                </a:stretch>
              </a:blipFill>
            </p:spPr>
            <p:txBody>
              <a:bodyPr/>
              <a:lstStyle/>
              <a:p>
                <a:r>
                  <a:rPr lang="en-US">
                    <a:noFill/>
                  </a:rPr>
                  <a:t> </a:t>
                </a:r>
              </a:p>
            </p:txBody>
          </p:sp>
        </mc:Fallback>
      </mc:AlternateContent>
      <p:sp>
        <p:nvSpPr>
          <p:cNvPr id="7" name="TextBox 6"/>
          <p:cNvSpPr txBox="1"/>
          <p:nvPr/>
        </p:nvSpPr>
        <p:spPr>
          <a:xfrm>
            <a:off x="3305171" y="2751199"/>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150402"/>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150402"/>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3644610"/>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3644610"/>
                <a:ext cx="3096360" cy="369332"/>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273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015121"/>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015121"/>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396875"/>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396875"/>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1745856"/>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1745856"/>
                <a:ext cx="9336723" cy="664926"/>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848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458663"/>
            <a:ext cx="8763000" cy="2585323"/>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endParaRPr lang="en-US" dirty="0"/>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329784">
            <a:off x="1925245" y="1124970"/>
            <a:ext cx="6705600" cy="3785652"/>
          </a:xfrm>
          <a:prstGeom prst="rect">
            <a:avLst/>
          </a:prstGeom>
          <a:noFill/>
        </p:spPr>
        <p:txBody>
          <a:bodyPr wrap="square" rtlCol="0">
            <a:spAutoFit/>
          </a:bodyPr>
          <a:lstStyle/>
          <a:p>
            <a:r>
              <a:rPr lang="en-US" sz="4800" dirty="0" smtClean="0"/>
              <a:t>Questions? </a:t>
            </a:r>
          </a:p>
          <a:p>
            <a:r>
              <a:rPr lang="en-US" sz="4800" dirty="0" smtClean="0"/>
              <a:t>And/or</a:t>
            </a:r>
          </a:p>
          <a:p>
            <a:r>
              <a:rPr lang="en-US" sz="4800" dirty="0" smtClean="0"/>
              <a:t>Watch Todd fly virtually from KGAI to KBWI [About 16 minutes]</a:t>
            </a:r>
            <a:endParaRPr lang="en-US" sz="4800" dirty="0"/>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355312"/>
          </a:xfrm>
          <a:prstGeom prst="rect">
            <a:avLst/>
          </a:prstGeom>
          <a:noFill/>
        </p:spPr>
        <p:txBody>
          <a:bodyPr wrap="none" rtlCol="0">
            <a:spAutoFit/>
          </a:bodyPr>
          <a:lstStyle/>
          <a:p>
            <a:r>
              <a:rPr lang="en-US" dirty="0" smtClean="0"/>
              <a:t>What I did to present:</a:t>
            </a:r>
          </a:p>
          <a:p>
            <a:pPr lvl="1"/>
            <a:r>
              <a:rPr lang="en-US" dirty="0" smtClean="0"/>
              <a:t>Wrote a batch file:</a:t>
            </a:r>
          </a:p>
          <a:p>
            <a:pPr lvl="2"/>
            <a:r>
              <a:rPr lang="en-US" dirty="0"/>
              <a:t>@echo off</a:t>
            </a:r>
          </a:p>
          <a:p>
            <a:pPr lvl="2"/>
            <a:r>
              <a:rPr lang="en-US" dirty="0"/>
              <a:t>cd E:\CoolTermWin64Bit</a:t>
            </a:r>
          </a:p>
          <a:p>
            <a:pPr lvl="2"/>
            <a:r>
              <a:rPr lang="en-US" dirty="0"/>
              <a:t>start coolTerm.exe e:\coolTermWin64Bit\connection_settings_zero.stc</a:t>
            </a:r>
          </a:p>
          <a:p>
            <a:pPr lvl="2"/>
            <a:r>
              <a:rPr lang="en-US" dirty="0"/>
              <a:t>cd E:\ShowOff</a:t>
            </a:r>
          </a:p>
          <a:p>
            <a:pPr lvl="2"/>
            <a:r>
              <a:rPr lang="en-US" dirty="0"/>
              <a:t>start Showoff.exe</a:t>
            </a:r>
          </a:p>
          <a:p>
            <a:pPr lvl="2"/>
            <a:r>
              <a:rPr lang="en-US" dirty="0"/>
              <a:t>cd E:\FlightGear 2016.4.4\bin</a:t>
            </a:r>
          </a:p>
          <a:p>
            <a:pPr lvl="2"/>
            <a:r>
              <a:rPr lang="en-US" dirty="0"/>
              <a:t>start /high </a:t>
            </a:r>
            <a:r>
              <a:rPr lang="en-US" dirty="0" err="1"/>
              <a:t>fgfs</a:t>
            </a:r>
            <a:r>
              <a:rPr lang="en-US" dirty="0"/>
              <a:t> --launcher</a:t>
            </a:r>
          </a:p>
          <a:p>
            <a:pPr lvl="2"/>
            <a:r>
              <a:rPr lang="en-US" dirty="0" smtClean="0"/>
              <a:t>Exit</a:t>
            </a:r>
          </a:p>
          <a:p>
            <a:pPr lvl="1"/>
            <a:r>
              <a:rPr lang="en-US" dirty="0" smtClean="0"/>
              <a:t>Made start up conditions to record output of Arduino Leonardo</a:t>
            </a:r>
          </a:p>
          <a:p>
            <a:pPr lvl="1"/>
            <a:endParaRPr lang="en-US" dirty="0"/>
          </a:p>
          <a:p>
            <a:pPr lvl="1"/>
            <a:endParaRPr lang="en-US" dirty="0" smtClean="0"/>
          </a:p>
          <a:p>
            <a:pPr lvl="1"/>
            <a:endParaRPr lang="en-US" dirty="0"/>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err="1" smtClean="0"/>
              <a:t>CoolTerm</a:t>
            </a:r>
            <a:r>
              <a:rPr lang="en-US" dirty="0" smtClean="0"/>
              <a:t> record serial output of Arduinos</a:t>
            </a:r>
          </a:p>
          <a:p>
            <a:pPr lvl="1"/>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34556008"/>
              </p:ext>
            </p:extLst>
          </p:nvPr>
        </p:nvGraphicFramePr>
        <p:xfrm>
          <a:off x="2830512" y="3521075"/>
          <a:ext cx="2009775" cy="571500"/>
        </p:xfrm>
        <a:graphic>
          <a:graphicData uri="http://schemas.openxmlformats.org/presentationml/2006/ole">
            <mc:AlternateContent xmlns:mc="http://schemas.openxmlformats.org/markup-compatibility/2006">
              <mc:Choice xmlns:v="urn:schemas-microsoft-com:vml" Requires="v">
                <p:oleObj spid="_x0000_s6171" name="Packager Shell Object" showAsIcon="1" r:id="rId5" imgW="2009160" imgH="571320" progId="Package">
                  <p:embed/>
                </p:oleObj>
              </mc:Choice>
              <mc:Fallback>
                <p:oleObj name="Packager Shell Object" showAsIcon="1" r:id="rId5" imgW="2009160" imgH="571320" progId="Package">
                  <p:embed/>
                  <p:pic>
                    <p:nvPicPr>
                      <p:cNvPr id="0" name=""/>
                      <p:cNvPicPr/>
                      <p:nvPr/>
                    </p:nvPicPr>
                    <p:blipFill>
                      <a:blip r:embed="rId6"/>
                      <a:stretch>
                        <a:fillRect/>
                      </a:stretch>
                    </p:blipFill>
                    <p:spPr>
                      <a:xfrm>
                        <a:off x="2830512" y="35210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183"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but it was boring.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75" y="1768475"/>
            <a:ext cx="3648075" cy="273367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06336" y="4892716"/>
            <a:ext cx="5477077" cy="369332"/>
          </a:xfrm>
          <a:prstGeom prst="rect">
            <a:avLst/>
          </a:prstGeom>
          <a:noFill/>
        </p:spPr>
        <p:txBody>
          <a:bodyPr wrap="none" rtlCol="0">
            <a:spAutoFit/>
          </a:bodyPr>
          <a:lstStyle/>
          <a:p>
            <a:r>
              <a:rPr lang="en-US" dirty="0" smtClean="0"/>
              <a:t>My method then required the use of elevated privileges.</a:t>
            </a:r>
            <a:endParaRPr lang="en-US" dirty="0"/>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522567976"/>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2159"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2982912" y="2149475"/>
                        <a:ext cx="2438400" cy="2057400"/>
                      </a:xfrm>
                      <a:prstGeom prst="rect">
                        <a:avLst/>
                      </a:prstGeom>
                    </p:spPr>
                  </p:pic>
                </p:oleObj>
              </mc:Fallback>
            </mc:AlternateContent>
          </a:graphicData>
        </a:graphic>
      </p:graphicFrame>
    </p:spTree>
    <p:extLst>
      <p:ext uri="{BB962C8B-B14F-4D97-AF65-F5344CB8AC3E}">
        <p14:creationId xmlns:p14="http://schemas.microsoft.com/office/powerpoint/2010/main" val="3874445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244475"/>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512" y="2802865"/>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545754"/>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181"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31176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097280"/>
            <a:ext cx="2742119" cy="2938320"/>
          </a:xfrm>
          <a:prstGeom prst="rect">
            <a:avLst/>
          </a:prstGeom>
          <a:noFill/>
          <a:ln>
            <a:noFill/>
          </a:ln>
        </p:spPr>
      </p:pic>
      <p:sp>
        <p:nvSpPr>
          <p:cNvPr id="7" name="Freeform 6"/>
          <p:cNvSpPr/>
          <p:nvPr/>
        </p:nvSpPr>
        <p:spPr>
          <a:xfrm>
            <a:off x="1920239" y="3017520"/>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296552"/>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2664000"/>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2651760"/>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31176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822960"/>
            <a:ext cx="5586840" cy="3138479"/>
          </a:xfrm>
          <a:prstGeom prst="rect">
            <a:avLst/>
          </a:prstGeom>
          <a:noFill/>
          <a:ln>
            <a:noFill/>
          </a:ln>
        </p:spPr>
      </p:pic>
      <p:sp>
        <p:nvSpPr>
          <p:cNvPr id="4" name="TextBox 3"/>
          <p:cNvSpPr txBox="1"/>
          <p:nvPr/>
        </p:nvSpPr>
        <p:spPr>
          <a:xfrm>
            <a:off x="2077920" y="4042799"/>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31212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Details:		How could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731880"/>
            <a:ext cx="5281920" cy="3382920"/>
          </a:xfrm>
          <a:prstGeom prst="rect">
            <a:avLst/>
          </a:prstGeom>
          <a:noFill/>
          <a:ln>
            <a:noFill/>
          </a:ln>
        </p:spPr>
      </p:pic>
      <p:sp>
        <p:nvSpPr>
          <p:cNvPr id="4" name="TextBox 3"/>
          <p:cNvSpPr txBox="1"/>
          <p:nvPr/>
        </p:nvSpPr>
        <p:spPr>
          <a:xfrm>
            <a:off x="2468880" y="4148489"/>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494810"/>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167184"/>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185906"/>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2996392"/>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2996392"/>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346235"/>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346235"/>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696078"/>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696078"/>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04592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045922"/>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782745"/>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782745"/>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10255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102559"/>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740505"/>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4973348"/>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379254"/>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2996392"/>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592478"/>
            <a:ext cx="1648721" cy="369332"/>
          </a:xfrm>
          <a:prstGeom prst="rect">
            <a:avLst/>
          </a:prstGeom>
          <a:noFill/>
        </p:spPr>
        <p:txBody>
          <a:bodyPr wrap="none" rtlCol="0">
            <a:spAutoFit/>
          </a:bodyPr>
          <a:lstStyle/>
          <a:p>
            <a:r>
              <a:rPr lang="en-US" dirty="0" smtClean="0"/>
              <a:t>Last Event Time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184320" y="3124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422359"/>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182960"/>
            <a:ext cx="9278640" cy="840599"/>
          </a:xfrm>
          <a:prstGeom prst="rect">
            <a:avLst/>
          </a:prstGeom>
          <a:noFill/>
          <a:ln>
            <a:noFill/>
          </a:ln>
        </p:spPr>
      </p:pic>
      <p:sp>
        <p:nvSpPr>
          <p:cNvPr id="5" name="Freeform 4"/>
          <p:cNvSpPr/>
          <p:nvPr/>
        </p:nvSpPr>
        <p:spPr>
          <a:xfrm>
            <a:off x="2286000" y="3291839"/>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1873</TotalTime>
  <Words>3023</Words>
  <Application>Microsoft Office PowerPoint</Application>
  <PresentationFormat>Custom</PresentationFormat>
  <Paragraphs>583</Paragraphs>
  <Slides>49</Slides>
  <Notes>49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52" baseType="lpstr">
      <vt:lpstr>Default</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329</cp:revision>
  <dcterms:created xsi:type="dcterms:W3CDTF">2022-12-24T11:04:31Z</dcterms:created>
  <dcterms:modified xsi:type="dcterms:W3CDTF">2024-02-14T19:04:31Z</dcterms:modified>
</cp:coreProperties>
</file>